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4170-A190-45DB-A53A-D494C9CD73D2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72676-473D-4206-A493-2E5D51DB76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51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BAED-E1DB-450F-974C-8EF1ECE624A7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BF00-5923-493E-8919-04B29D4458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8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2400" dirty="0" smtClean="0"/>
              <a:t>Les raisonnements en mathématiques se font en général par une suite de déductions, du style : </a:t>
            </a:r>
            <a:r>
              <a:rPr lang="fr-FR" sz="2400" i="1" dirty="0" smtClean="0"/>
              <a:t>si … alors</a:t>
            </a:r>
            <a:r>
              <a:rPr lang="fr-FR" sz="2400" dirty="0" smtClean="0"/>
              <a:t>, ou mieux encore si c’est possible, par une suite d’équivalences, du style : </a:t>
            </a:r>
            <a:r>
              <a:rPr lang="fr-FR" sz="2400" i="1" dirty="0" smtClean="0"/>
              <a:t>si et seulement si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Mais il existe un autre type de raisonnement, que l’on appelle  </a:t>
            </a:r>
            <a:r>
              <a:rPr lang="fr-FR" sz="2400" b="1" dirty="0" smtClean="0"/>
              <a:t>le raisonnement par récurrence</a:t>
            </a:r>
            <a:r>
              <a:rPr lang="fr-FR" sz="2400" dirty="0" smtClean="0"/>
              <a:t>, particulièrement adapté lorsqu’il est demandé de prouver une formule dépendant  d’un paramètre </a:t>
            </a:r>
            <a:r>
              <a:rPr lang="fr-FR" sz="2400" i="1" dirty="0" smtClean="0"/>
              <a:t>n</a:t>
            </a:r>
            <a:r>
              <a:rPr lang="fr-FR" sz="2400" dirty="0" smtClean="0"/>
              <a:t> entier. 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7BF00-5923-493E-8919-04B29D4458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21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2000" dirty="0" smtClean="0"/>
              <a:t>Prenons l’exemple d’une rangée d’insectes, alignés du premier insecte au dernier, celui-ci pouvant être infiniment loin, et mettons-les dans un contexte d’épidémie : si l’un est malade il transmet la maladie à son voisin de droite. </a:t>
            </a:r>
          </a:p>
          <a:p>
            <a:pPr algn="just"/>
            <a:r>
              <a:rPr lang="fr-FR" sz="2000" dirty="0" smtClean="0"/>
              <a:t>Vont-ils être tous malades pour  autant ? Non. </a:t>
            </a:r>
          </a:p>
          <a:p>
            <a:pPr algn="just"/>
            <a:r>
              <a:rPr lang="fr-FR" sz="2000" dirty="0" smtClean="0"/>
              <a:t>Mais si le premier est malade, alors oui, la maladie va se répandre, par transmission au voisin, à tous les insectes. </a:t>
            </a:r>
          </a:p>
          <a:p>
            <a:pPr algn="just"/>
            <a:r>
              <a:rPr lang="fr-FR" sz="2000" dirty="0" smtClean="0"/>
              <a:t>Il est là, le raisonnement par récurrence, avec ses deux contraintes : fonctionner au départ, et se transmettre de l’un au voisin. Alors tout le monde est atteint.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7BF00-5923-493E-8919-04B29D44582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44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 smtClean="0"/>
              <a:t>Mais surtout pas quelque soit</a:t>
            </a:r>
            <a:r>
              <a:rPr lang="fr-FR" sz="2400" baseline="0" dirty="0" smtClean="0"/>
              <a:t> p. On pourra ensuite remplacer p par n.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7BF00-5923-493E-8919-04B29D44582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3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63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70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1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4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3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6EB3-BE43-40EF-874F-D57150867D11}" type="datetimeFigureOut">
              <a:rPr lang="fr-FR" smtClean="0"/>
              <a:t>11/09/2012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7CB4-9973-4182-8626-8F0BB8142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raisonnement par récurrence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dirty="0" smtClean="0"/>
                  <a:t>Imaginons que l’on veuille démontrer pour tout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𝐼𝑁</m:t>
                    </m:r>
                  </m:oMath>
                </a14:m>
                <a:r>
                  <a:rPr lang="fr-FR" dirty="0" smtClean="0"/>
                  <a:t> la formule suivante: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1+2+3+…+</m:t>
                      </m:r>
                      <m:r>
                        <a:rPr lang="fr-FR" b="0" i="1" smtClean="0">
                          <a:latin typeface="Cambria Math"/>
                        </a:rPr>
                        <m:t>𝑛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serge.mehl.free.fr/jpeg/gau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1840" y="442744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GAUSS (Gauß) Karl Friedrich, </a:t>
            </a:r>
            <a:r>
              <a:rPr lang="de-DE" b="1" dirty="0" err="1"/>
              <a:t>allemand</a:t>
            </a:r>
            <a:r>
              <a:rPr lang="de-DE" b="1" dirty="0"/>
              <a:t>, 1777-1855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Application 3</a:t>
            </a:r>
            <a:endParaRPr lang="fr-FR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Montrer que pour tout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𝑛</m:t>
                    </m:r>
                    <m:r>
                      <a:rPr lang="fr-FR" i="1" dirty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fr-FR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dirty="0" smtClean="0"/>
                  <a:t>et pour tout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𝑎</m:t>
                    </m:r>
                    <m:r>
                      <a:rPr lang="fr-FR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fr-FR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≥1+</m:t>
                      </m:r>
                      <m:r>
                        <a:rPr lang="fr-FR" b="0" i="1" smtClean="0">
                          <a:latin typeface="Cambria Math"/>
                        </a:rPr>
                        <m:t>𝑛𝑎</m:t>
                      </m:r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/>
                  <a:t>En déduire que:</a:t>
                </a:r>
              </a:p>
              <a:p>
                <a:pPr marL="0" indent="0">
                  <a:buNone/>
                </a:pP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  <m:r>
                              <a:rPr lang="fr-FR" i="1">
                                <a:latin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 +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𝑞</m:t>
                    </m:r>
                    <m:r>
                      <a:rPr lang="fr-FR" b="0" i="1" smtClean="0">
                        <a:latin typeface="Cambria Math"/>
                      </a:rPr>
                      <m:t>&gt;1  </m:t>
                    </m:r>
                  </m:oMath>
                </a14:m>
                <a:r>
                  <a:rPr lang="fr-FR" dirty="0" smtClean="0"/>
                  <a:t>et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  <m:r>
                              <a:rPr lang="fr-FR" i="1">
                                <a:latin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fr-FR" dirty="0"/>
                  <a:t>=</a:t>
                </a:r>
                <a:r>
                  <a:rPr lang="fr-FR" dirty="0" smtClean="0"/>
                  <a:t> 0 pour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−1&lt;</m:t>
                    </m:r>
                    <m:r>
                      <a:rPr lang="fr-FR" i="1">
                        <a:latin typeface="Cambria Math"/>
                      </a:rPr>
                      <m:t>𝑞</m:t>
                    </m:r>
                    <m:r>
                      <a:rPr lang="fr-FR" b="0" i="1" smtClean="0">
                        <a:latin typeface="Cambria Math"/>
                      </a:rPr>
                      <m:t>&lt;</m:t>
                    </m:r>
                    <m:r>
                      <a:rPr lang="fr-FR" i="1">
                        <a:latin typeface="Cambria Math"/>
                      </a:rPr>
                      <m:t>1 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olidFill>
                      <a:srgbClr val="00B050"/>
                    </a:solidFill>
                  </a:rPr>
                  <a:t>(exercice 100)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raisonnement par récurrence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 smtClean="0"/>
              <a:t>raisonnement par récurrence fonctionne comme l’évolution d’une épidémie. </a:t>
            </a: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87" y="3122758"/>
            <a:ext cx="5004048" cy="33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baseline="30000" dirty="0" smtClean="0">
                <a:solidFill>
                  <a:srgbClr val="FF0000"/>
                </a:solidFill>
              </a:rPr>
              <a:t>ère</a:t>
            </a:r>
            <a:r>
              <a:rPr lang="fr-FR" dirty="0" smtClean="0">
                <a:solidFill>
                  <a:srgbClr val="FF0000"/>
                </a:solidFill>
              </a:rPr>
              <a:t> étape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Initialisation</a:t>
            </a:r>
            <a:r>
              <a:rPr lang="fr-F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fr-FR" dirty="0" smtClean="0"/>
              <a:t>Montrer </a:t>
            </a:r>
            <a:r>
              <a:rPr lang="fr-FR" dirty="0" smtClean="0"/>
              <a:t>que la propriété est vraie pour le premier </a:t>
            </a:r>
            <a:r>
              <a:rPr lang="fr-FR" dirty="0" smtClean="0"/>
              <a:t>rang (ou un rang).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smtClean="0"/>
              <a:t>étape préparatoire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Supposer </a:t>
            </a:r>
            <a:r>
              <a:rPr lang="fr-FR" dirty="0" smtClean="0"/>
              <a:t>la propriété vraie pour un indice </a:t>
            </a:r>
            <a:r>
              <a:rPr lang="fr-FR" i="1" dirty="0" smtClean="0"/>
              <a:t>p</a:t>
            </a:r>
            <a:r>
              <a:rPr lang="fr-FR" dirty="0" smtClean="0"/>
              <a:t> donné.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6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smtClean="0"/>
              <a:t>étape préparatoire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Enoncer  </a:t>
            </a:r>
            <a:r>
              <a:rPr lang="fr-FR" dirty="0" smtClean="0"/>
              <a:t>la propriété au rang </a:t>
            </a:r>
            <a:r>
              <a:rPr lang="fr-FR" i="1" dirty="0" smtClean="0"/>
              <a:t>p+1.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092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4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étape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Hérédité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Démontrer la propriété au rang </a:t>
            </a:r>
            <a:r>
              <a:rPr lang="fr-FR" i="1" dirty="0" smtClean="0"/>
              <a:t>p+1</a:t>
            </a:r>
            <a:r>
              <a:rPr lang="fr-FR" dirty="0" smtClean="0"/>
              <a:t> en supposant seulement celle-ci vrai au rang </a:t>
            </a:r>
            <a:r>
              <a:rPr lang="fr-FR" i="1" dirty="0" smtClean="0"/>
              <a:t>p</a:t>
            </a:r>
            <a:r>
              <a:rPr lang="fr-FR" dirty="0" smtClean="0"/>
              <a:t>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873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étape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>
                <a:solidFill>
                  <a:srgbClr val="FF0000"/>
                </a:solidFill>
              </a:rPr>
              <a:t>Conclusion</a:t>
            </a:r>
          </a:p>
          <a:p>
            <a:pPr marL="0" indent="0">
              <a:buNone/>
            </a:pPr>
            <a:r>
              <a:rPr lang="fr-FR" dirty="0" smtClean="0"/>
              <a:t>On conclut que la propriété est vraie pour tout n de IN.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7351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26397"/>
            <a:ext cx="3603758" cy="222685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864"/>
          </a:xfrm>
        </p:spPr>
        <p:txBody>
          <a:bodyPr>
            <a:normAutofit/>
          </a:bodyPr>
          <a:lstStyle/>
          <a:p>
            <a:r>
              <a:rPr lang="fr-FR" u="sng" dirty="0" smtClean="0"/>
              <a:t>Application 1</a:t>
            </a:r>
            <a:endParaRPr lang="fr-FR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40768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dirty="0" smtClean="0"/>
                  <a:t>Calculer la somme: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/>
                        </a:rPr>
                        <m:t>1+3+5+…+</m:t>
                      </m:r>
                      <m:d>
                        <m:dPr>
                          <m:ctrlPr>
                            <a:rPr lang="fr-F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fr-FR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fr-FR" i="1" dirty="0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latin typeface="Cambria Math"/>
                        </a:rPr>
                        <m:t>en</m:t>
                      </m:r>
                      <m:r>
                        <a:rPr lang="fr-FR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/>
                        </a:rPr>
                        <m:t>fonction</m:t>
                      </m:r>
                      <m:r>
                        <a:rPr lang="fr-FR" i="0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i="0" dirty="0" smtClean="0">
                          <a:latin typeface="Cambria Math"/>
                        </a:rPr>
                        <m:t>de</m:t>
                      </m:r>
                      <m:r>
                        <a:rPr lang="fr-FR" i="0" dirty="0" smtClean="0">
                          <a:latin typeface="Cambria Math"/>
                        </a:rPr>
                        <m:t> </m:t>
                      </m:r>
                      <m:r>
                        <a:rPr lang="fr-FR" i="1" dirty="0" smtClean="0">
                          <a:latin typeface="Cambria Math"/>
                        </a:rPr>
                        <m:t>𝑛</m:t>
                      </m:r>
                      <m:r>
                        <a:rPr lang="fr-FR" i="1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r>
                  <a:rPr lang="fr-FR" dirty="0" smtClean="0"/>
                  <a:t/>
                </a:r>
                <a:br>
                  <a:rPr lang="fr-FR" dirty="0" smtClean="0"/>
                </a:b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On </a:t>
                </a:r>
                <a:r>
                  <a:rPr lang="fr-FR" dirty="0"/>
                  <a:t>veut connaître le nombre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de </a:t>
                </a:r>
                <a:r>
                  <a:rPr lang="fr-FR" dirty="0"/>
                  <a:t>carrés de la pyramide </a:t>
                </a:r>
                <a:endParaRPr lang="fr-FR" dirty="0" smtClean="0"/>
              </a:p>
              <a:p>
                <a:pPr marL="0" indent="0">
                  <a:buNone/>
                </a:pPr>
                <a:r>
                  <a:rPr lang="fr-FR" dirty="0" smtClean="0"/>
                  <a:t>de </a:t>
                </a:r>
                <a:r>
                  <a:rPr lang="fr-FR" dirty="0"/>
                  <a:t>hauteur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r>
                  <a:rPr lang="fr-FR" dirty="0"/>
                  <a:t>On appelle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 le </a:t>
                </a:r>
                <a:r>
                  <a:rPr lang="fr-FR" dirty="0" smtClean="0"/>
                  <a:t>nombre</a:t>
                </a:r>
              </a:p>
              <a:p>
                <a:pPr marL="0" indent="0">
                  <a:buNone/>
                </a:pPr>
                <a:r>
                  <a:rPr lang="fr-FR" dirty="0" smtClean="0"/>
                  <a:t>de </a:t>
                </a:r>
                <a:r>
                  <a:rPr lang="fr-FR" dirty="0"/>
                  <a:t>carrés à l’étage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fr-FR" dirty="0"/>
                  <a:t>.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40768"/>
                <a:ext cx="8229600" cy="4525963"/>
              </a:xfrm>
              <a:blipFill rotWithShape="1">
                <a:blip r:embed="rId3"/>
                <a:stretch>
                  <a:fillRect l="-1778" t="-2695" b="-3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02149"/>
            <a:ext cx="2378749" cy="27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Application 2</a:t>
            </a:r>
            <a:endParaRPr lang="fr-FR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 smtClean="0"/>
                  <a:t>Montrer que pour tout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𝑛</m:t>
                    </m:r>
                    <m:r>
                      <a:rPr lang="fr-FR" i="1" dirty="0" smtClean="0">
                        <a:latin typeface="Cambria Math"/>
                      </a:rPr>
                      <m:t>≥1</m:t>
                    </m:r>
                  </m:oMath>
                </a14:m>
                <a:r>
                  <a:rPr lang="fr-FR" dirty="0" smtClean="0"/>
                  <a:t>,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+1)(2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rgbClr val="00B050"/>
                    </a:solidFill>
                  </a:rPr>
                  <a:t>Exercice corrigé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439</Words>
  <Application>Microsoft Office PowerPoint</Application>
  <PresentationFormat>Affichage à l'écran (4:3)</PresentationFormat>
  <Paragraphs>52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 raisonnement par récurrence</vt:lpstr>
      <vt:lpstr>Le raisonnement par récurrence</vt:lpstr>
      <vt:lpstr>1ère étape </vt:lpstr>
      <vt:lpstr>2ème étape préparatoire </vt:lpstr>
      <vt:lpstr>3ème étape préparatoire </vt:lpstr>
      <vt:lpstr>4ème étape </vt:lpstr>
      <vt:lpstr>5ème étape </vt:lpstr>
      <vt:lpstr>Application 1</vt:lpstr>
      <vt:lpstr>Application 2</vt:lpstr>
      <vt:lpstr>Application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raisonnement par récurrence</dc:title>
  <dc:creator>Olivier</dc:creator>
  <cp:lastModifiedBy>Olivier</cp:lastModifiedBy>
  <cp:revision>13</cp:revision>
  <dcterms:created xsi:type="dcterms:W3CDTF">2012-09-08T09:23:06Z</dcterms:created>
  <dcterms:modified xsi:type="dcterms:W3CDTF">2012-09-11T16:22:56Z</dcterms:modified>
</cp:coreProperties>
</file>