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8" r:id="rId18"/>
    <p:sldId id="273" r:id="rId19"/>
    <p:sldId id="276" r:id="rId20"/>
    <p:sldId id="275" r:id="rId21"/>
    <p:sldId id="274" r:id="rId22"/>
    <p:sldId id="277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C0E1-FA99-43A9-9F80-2B935DF1D0B2}" type="datetimeFigureOut">
              <a:rPr lang="fr-FR" smtClean="0"/>
              <a:t>14/06/2014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2893-247C-4023-8C9C-777DBB7ED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8117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C0E1-FA99-43A9-9F80-2B935DF1D0B2}" type="datetimeFigureOut">
              <a:rPr lang="fr-FR" smtClean="0"/>
              <a:t>14/06/2014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2893-247C-4023-8C9C-777DBB7ED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50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C0E1-FA99-43A9-9F80-2B935DF1D0B2}" type="datetimeFigureOut">
              <a:rPr lang="fr-FR" smtClean="0"/>
              <a:t>14/06/2014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2893-247C-4023-8C9C-777DBB7ED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283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C0E1-FA99-43A9-9F80-2B935DF1D0B2}" type="datetimeFigureOut">
              <a:rPr lang="fr-FR" smtClean="0"/>
              <a:t>14/06/2014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2893-247C-4023-8C9C-777DBB7ED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8478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C0E1-FA99-43A9-9F80-2B935DF1D0B2}" type="datetimeFigureOut">
              <a:rPr lang="fr-FR" smtClean="0"/>
              <a:t>14/06/2014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2893-247C-4023-8C9C-777DBB7ED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68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C0E1-FA99-43A9-9F80-2B935DF1D0B2}" type="datetimeFigureOut">
              <a:rPr lang="fr-FR" smtClean="0"/>
              <a:t>14/06/2014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2893-247C-4023-8C9C-777DBB7ED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6999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C0E1-FA99-43A9-9F80-2B935DF1D0B2}" type="datetimeFigureOut">
              <a:rPr lang="fr-FR" smtClean="0"/>
              <a:t>14/06/2014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2893-247C-4023-8C9C-777DBB7ED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23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C0E1-FA99-43A9-9F80-2B935DF1D0B2}" type="datetimeFigureOut">
              <a:rPr lang="fr-FR" smtClean="0"/>
              <a:t>14/06/2014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2893-247C-4023-8C9C-777DBB7ED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374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C0E1-FA99-43A9-9F80-2B935DF1D0B2}" type="datetimeFigureOut">
              <a:rPr lang="fr-FR" smtClean="0"/>
              <a:t>14/06/2014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2893-247C-4023-8C9C-777DBB7ED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4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C0E1-FA99-43A9-9F80-2B935DF1D0B2}" type="datetimeFigureOut">
              <a:rPr lang="fr-FR" smtClean="0"/>
              <a:t>14/06/2014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2893-247C-4023-8C9C-777DBB7ED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94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C0E1-FA99-43A9-9F80-2B935DF1D0B2}" type="datetimeFigureOut">
              <a:rPr lang="fr-FR" smtClean="0"/>
              <a:t>14/06/2014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2893-247C-4023-8C9C-777DBB7ED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903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8C0E1-FA99-43A9-9F80-2B935DF1D0B2}" type="datetimeFigureOut">
              <a:rPr lang="fr-FR" smtClean="0"/>
              <a:t>14/06/2014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82893-247C-4023-8C9C-777DBB7ED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10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fr-FR" dirty="0" smtClean="0"/>
              <a:t>Vrai-Faux sur les suites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9632" y="2204864"/>
            <a:ext cx="6400800" cy="838944"/>
          </a:xfrm>
        </p:spPr>
        <p:txBody>
          <a:bodyPr/>
          <a:lstStyle/>
          <a:p>
            <a:r>
              <a:rPr lang="fr-FR" dirty="0" smtClean="0"/>
              <a:t>20 questions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4373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246749" y="836712"/>
                <a:ext cx="8343311" cy="3240360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fr-FR" sz="4400" dirty="0" smtClean="0">
                    <a:latin typeface="LM Roman 12" pitchFamily="50" charset="0"/>
                  </a:rPr>
                  <a:t>La suite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est définie par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sz="44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fr-FR" sz="4400" b="0" i="1" smtClean="0">
                        <a:latin typeface="Cambria Math"/>
                      </a:rPr>
                      <m:t>=2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et pour tout entier naturel non nul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par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sz="4400" b="0" i="1" smtClean="0">
                            <a:latin typeface="Cambria Math"/>
                          </a:rPr>
                          <m:t>𝑛</m:t>
                        </m:r>
                        <m:r>
                          <a:rPr lang="fr-FR" sz="440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fr-FR" sz="4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fr-FR" sz="4400" b="0" i="1" smtClean="0">
                            <a:latin typeface="Cambria Math"/>
                          </a:rPr>
                          <m:t>+2 </m:t>
                        </m:r>
                      </m:num>
                      <m:den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fr-FR" sz="4400" b="0" i="1" smtClean="0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.</a:t>
                </a:r>
                <a:endParaRPr lang="fr-FR" sz="4400" dirty="0">
                  <a:latin typeface="LM Roman 12" pitchFamily="50" charset="0"/>
                </a:endParaRP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6749" y="836712"/>
                <a:ext cx="8343311" cy="3240360"/>
              </a:xfrm>
              <a:blipFill rotWithShape="1">
                <a:blip r:embed="rId2"/>
                <a:stretch>
                  <a:fillRect t="-3358" r="-488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323528" y="4437112"/>
                <a:ext cx="8208912" cy="769441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 smtClean="0">
                    <a:latin typeface="LM Roman 12" pitchFamily="50" charset="0"/>
                  </a:rPr>
                  <a:t>La suite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est convergente.</a:t>
                </a:r>
                <a:endParaRPr lang="fr-FR" sz="4400" dirty="0">
                  <a:latin typeface="LM Roman 12" pitchFamily="50" charset="0"/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437112"/>
                <a:ext cx="8208912" cy="769441"/>
              </a:xfrm>
              <a:prstGeom prst="rect">
                <a:avLst/>
              </a:prstGeom>
              <a:blipFill rotWithShape="1">
                <a:blip r:embed="rId3"/>
                <a:stretch>
                  <a:fillRect t="-13846" b="-346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423959" y="170497"/>
            <a:ext cx="14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  9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9687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246749" y="836712"/>
                <a:ext cx="8343311" cy="3240360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fr-FR" sz="4400" dirty="0" smtClean="0">
                    <a:latin typeface="LM Roman 12" pitchFamily="50" charset="0"/>
                  </a:rPr>
                  <a:t>La suite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est définie par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sz="44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fr-FR" sz="4400" b="0" i="1" smtClean="0">
                        <a:latin typeface="Cambria Math"/>
                      </a:rPr>
                      <m:t>=2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et pour tout entier naturel non nul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par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sz="4400" b="0" i="1" smtClean="0">
                            <a:latin typeface="Cambria Math"/>
                          </a:rPr>
                          <m:t>𝑛</m:t>
                        </m:r>
                        <m:r>
                          <a:rPr lang="fr-FR" sz="440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fr-FR" sz="4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fr-FR" sz="4400" b="0" i="1" smtClean="0">
                            <a:latin typeface="Cambria Math"/>
                          </a:rPr>
                          <m:t>+2 </m:t>
                        </m:r>
                      </m:num>
                      <m:den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fr-FR" sz="4400" b="0" i="1" smtClean="0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.</a:t>
                </a:r>
                <a:endParaRPr lang="fr-FR" sz="4400" dirty="0">
                  <a:latin typeface="LM Roman 12" pitchFamily="50" charset="0"/>
                </a:endParaRP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6749" y="836712"/>
                <a:ext cx="8343311" cy="3240360"/>
              </a:xfrm>
              <a:blipFill rotWithShape="1">
                <a:blip r:embed="rId2"/>
                <a:stretch>
                  <a:fillRect t="-3358" r="-488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323528" y="4407412"/>
                <a:ext cx="8208912" cy="144655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 smtClean="0">
                    <a:latin typeface="LM Roman 12" pitchFamily="50" charset="0"/>
                  </a:rPr>
                  <a:t>Pour tout naturel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sz="4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est positif.</a:t>
                </a:r>
                <a:endParaRPr lang="fr-FR" sz="4400" dirty="0">
                  <a:latin typeface="LM Roman 12" pitchFamily="50" charset="0"/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407412"/>
                <a:ext cx="8208912" cy="1446550"/>
              </a:xfrm>
              <a:prstGeom prst="rect">
                <a:avLst/>
              </a:prstGeom>
              <a:blipFill rotWithShape="1">
                <a:blip r:embed="rId3"/>
                <a:stretch>
                  <a:fillRect t="-7469" b="-182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423959" y="170497"/>
            <a:ext cx="1601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  10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3962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246749" y="836712"/>
                <a:ext cx="8343311" cy="3240360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fr-FR" sz="4400" dirty="0" smtClean="0">
                    <a:latin typeface="LM Roman 12" pitchFamily="50" charset="0"/>
                  </a:rPr>
                  <a:t>La suite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est définie par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sz="44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fr-FR" sz="4400" b="0" i="1" smtClean="0">
                        <a:latin typeface="Cambria Math"/>
                      </a:rPr>
                      <m:t>=2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et pour tout entier naturel non nul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par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sz="4400" b="0" i="1" smtClean="0">
                            <a:latin typeface="Cambria Math"/>
                          </a:rPr>
                          <m:t>𝑛</m:t>
                        </m:r>
                        <m:r>
                          <a:rPr lang="fr-FR" sz="440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fr-FR" sz="4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fr-FR" sz="4400" b="0" i="1" smtClean="0">
                            <a:latin typeface="Cambria Math"/>
                          </a:rPr>
                          <m:t>+2 </m:t>
                        </m:r>
                      </m:num>
                      <m:den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fr-FR" sz="4400" b="0" i="1" smtClean="0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fr-FR" sz="4400" dirty="0">
                  <a:latin typeface="LM Roman 12" pitchFamily="50" charset="0"/>
                </a:endParaRP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6749" y="836712"/>
                <a:ext cx="8343311" cy="3240360"/>
              </a:xfrm>
              <a:blipFill rotWithShape="1">
                <a:blip r:embed="rId2"/>
                <a:stretch>
                  <a:fillRect t="-3358" r="-488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323528" y="4407412"/>
                <a:ext cx="8208912" cy="769441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 smtClean="0">
                    <a:latin typeface="LM Roman 12" pitchFamily="50" charset="0"/>
                  </a:rPr>
                  <a:t>Pour tout naturel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sz="4400" b="0" i="1" smtClean="0">
                            <a:latin typeface="Cambria Math"/>
                          </a:rPr>
                          <m:t>𝑛</m:t>
                        </m:r>
                        <m:r>
                          <a:rPr lang="fr-FR" sz="4400" b="0" i="1" smtClean="0">
                            <a:latin typeface="Cambria Math"/>
                          </a:rPr>
                          <m:t>+2</m:t>
                        </m:r>
                      </m:sub>
                    </m:sSub>
                    <m:r>
                      <a:rPr lang="fr-FR" sz="44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sz="4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.</a:t>
                </a:r>
                <a:endParaRPr lang="fr-FR" sz="4400" dirty="0">
                  <a:latin typeface="LM Roman 12" pitchFamily="50" charset="0"/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407412"/>
                <a:ext cx="8208912" cy="769441"/>
              </a:xfrm>
              <a:prstGeom prst="rect">
                <a:avLst/>
              </a:prstGeom>
              <a:blipFill rotWithShape="1">
                <a:blip r:embed="rId3"/>
                <a:stretch>
                  <a:fillRect l="-888" t="-13846" r="-888" b="-346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423959" y="170497"/>
            <a:ext cx="1601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  11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6590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246749" y="836712"/>
                <a:ext cx="8343311" cy="3240360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fr-FR" sz="4400" dirty="0" smtClean="0">
                    <a:latin typeface="LM Roman 12" pitchFamily="50" charset="0"/>
                  </a:rPr>
                  <a:t>La suite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est définie par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sz="44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fr-FR" sz="44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et pour tout entier naturel non nul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par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sz="4400" b="0" i="1" smtClean="0">
                            <a:latin typeface="Cambria Math"/>
                          </a:rPr>
                          <m:t>𝑛</m:t>
                        </m:r>
                        <m:r>
                          <a:rPr lang="fr-FR" sz="440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fr-FR" sz="4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3−</m:t>
                            </m:r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.</a:t>
                </a:r>
                <a:endParaRPr lang="fr-FR" sz="4400" dirty="0">
                  <a:latin typeface="LM Roman 12" pitchFamily="50" charset="0"/>
                </a:endParaRP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6749" y="836712"/>
                <a:ext cx="8343311" cy="3240360"/>
              </a:xfrm>
              <a:blipFill rotWithShape="1">
                <a:blip r:embed="rId2"/>
                <a:stretch>
                  <a:fillRect t="-3358" r="-488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323528" y="4407412"/>
                <a:ext cx="8208912" cy="1049839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 smtClean="0">
                    <a:latin typeface="LM Roman 12" pitchFamily="50" charset="0"/>
                  </a:rPr>
                  <a:t>Pour tout naturel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sz="4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fr-FR" sz="4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fr-FR" sz="4400" b="0" i="1" smtClean="0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.</a:t>
                </a:r>
                <a:endParaRPr lang="fr-FR" sz="4400" dirty="0">
                  <a:latin typeface="LM Roman 12" pitchFamily="50" charset="0"/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407412"/>
                <a:ext cx="8208912" cy="1049839"/>
              </a:xfrm>
              <a:prstGeom prst="rect">
                <a:avLst/>
              </a:prstGeom>
              <a:blipFill rotWithShape="1">
                <a:blip r:embed="rId3"/>
                <a:stretch>
                  <a:fillRect l="-148" r="-74" b="-1136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423959" y="170497"/>
            <a:ext cx="1601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  12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4274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246749" y="836712"/>
                <a:ext cx="8343311" cy="2592288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fr-FR" sz="4400" dirty="0" smtClean="0">
                    <a:latin typeface="LM Roman 12" pitchFamily="50" charset="0"/>
                  </a:rPr>
                  <a:t>La suite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est définie par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sz="44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fr-FR" sz="44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et pour tout entier naturel non nul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par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sz="4400" b="0" i="1" smtClean="0">
                            <a:latin typeface="Cambria Math"/>
                          </a:rPr>
                          <m:t>𝑛</m:t>
                        </m:r>
                        <m:r>
                          <a:rPr lang="fr-FR" sz="440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fr-FR" sz="4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3−</m:t>
                            </m:r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.</a:t>
                </a:r>
                <a:endParaRPr lang="fr-FR" sz="4400" dirty="0">
                  <a:latin typeface="LM Roman 12" pitchFamily="50" charset="0"/>
                </a:endParaRP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6749" y="836712"/>
                <a:ext cx="8343311" cy="2592288"/>
              </a:xfrm>
              <a:blipFill rotWithShape="1">
                <a:blip r:embed="rId2"/>
                <a:stretch>
                  <a:fillRect t="-4186" r="-488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337383" y="3933056"/>
                <a:ext cx="8208912" cy="249010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 smtClean="0">
                    <a:latin typeface="LM Roman 12" pitchFamily="50" charset="0"/>
                  </a:rPr>
                  <a:t>La suite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définie pour tout entier naturel </a:t>
                </a:r>
                <a14:m>
                  <m:oMath xmlns:m="http://schemas.openxmlformats.org/officeDocument/2006/math">
                    <m:r>
                      <a:rPr lang="fr-FR" sz="4400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par,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fr-FR" sz="4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fr-FR" sz="4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est arithmétique.</a:t>
                </a:r>
                <a:endParaRPr lang="fr-FR" sz="4400" dirty="0">
                  <a:latin typeface="LM Roman 12" pitchFamily="50" charset="0"/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83" y="3933056"/>
                <a:ext cx="8208912" cy="2490105"/>
              </a:xfrm>
              <a:prstGeom prst="rect">
                <a:avLst/>
              </a:prstGeom>
              <a:blipFill rotWithShape="1">
                <a:blip r:embed="rId3"/>
                <a:stretch>
                  <a:fillRect l="-1036" t="-4358" r="-3109" b="-1016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423959" y="170497"/>
            <a:ext cx="1601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  13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1092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246749" y="836712"/>
                <a:ext cx="8343311" cy="2592288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fr-FR" sz="4400" dirty="0" smtClean="0">
                    <a:latin typeface="LM Roman 12" pitchFamily="50" charset="0"/>
                  </a:rPr>
                  <a:t>La suite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est définie par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sz="44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fr-FR" sz="44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et pour tout entier naturel non nul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par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sz="4400" b="0" i="1" smtClean="0">
                            <a:latin typeface="Cambria Math"/>
                          </a:rPr>
                          <m:t>𝑛</m:t>
                        </m:r>
                        <m:r>
                          <a:rPr lang="fr-FR" sz="440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fr-FR" sz="4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3−</m:t>
                            </m:r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.</a:t>
                </a:r>
                <a:endParaRPr lang="fr-FR" sz="4400" dirty="0">
                  <a:latin typeface="LM Roman 12" pitchFamily="50" charset="0"/>
                </a:endParaRP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6749" y="836712"/>
                <a:ext cx="8343311" cy="2592288"/>
              </a:xfrm>
              <a:blipFill rotWithShape="1">
                <a:blip r:embed="rId2"/>
                <a:stretch>
                  <a:fillRect t="-4186" r="-488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337383" y="3933056"/>
                <a:ext cx="8208912" cy="249010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 smtClean="0">
                    <a:latin typeface="LM Roman 12" pitchFamily="50" charset="0"/>
                  </a:rPr>
                  <a:t>La suite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définie pour tout entier naturel </a:t>
                </a:r>
                <a14:m>
                  <m:oMath xmlns:m="http://schemas.openxmlformats.org/officeDocument/2006/math">
                    <m:r>
                      <a:rPr lang="fr-FR" sz="4400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par,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fr-FR" sz="4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fr-FR" sz="44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fr-FR" sz="4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fr-FR" sz="44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sz="4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est géométrique.</a:t>
                </a:r>
                <a:endParaRPr lang="fr-FR" sz="4400" dirty="0">
                  <a:latin typeface="LM Roman 12" pitchFamily="50" charset="0"/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83" y="3933056"/>
                <a:ext cx="8208912" cy="2490105"/>
              </a:xfrm>
              <a:prstGeom prst="rect">
                <a:avLst/>
              </a:prstGeom>
              <a:blipFill rotWithShape="1">
                <a:blip r:embed="rId3"/>
                <a:stretch>
                  <a:fillRect l="-2221" t="-4358" r="-1554" b="-653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423959" y="170497"/>
            <a:ext cx="1601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  14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7455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246749" y="836712"/>
                <a:ext cx="8343311" cy="3456384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fr-FR" sz="4400" dirty="0" smtClean="0">
                    <a:latin typeface="LM Roman 12" pitchFamily="50" charset="0"/>
                  </a:rPr>
                  <a:t>La suite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est définie par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sz="44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fr-FR" sz="44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et pour tout entier naturel non nul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par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sz="4400" b="0" i="1" smtClean="0">
                            <a:latin typeface="Cambria Math"/>
                          </a:rPr>
                          <m:t>𝑛</m:t>
                        </m:r>
                        <m:r>
                          <a:rPr lang="fr-FR" sz="440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fr-FR" sz="4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3−</m:t>
                            </m:r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.</a:t>
                </a:r>
                <a:endParaRPr lang="fr-FR" sz="4400" dirty="0">
                  <a:latin typeface="LM Roman 12" pitchFamily="50" charset="0"/>
                </a:endParaRP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6749" y="836712"/>
                <a:ext cx="8343311" cy="3456384"/>
              </a:xfrm>
              <a:blipFill rotWithShape="1">
                <a:blip r:embed="rId2"/>
                <a:stretch>
                  <a:fillRect t="-3152" r="-488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337383" y="4869160"/>
                <a:ext cx="8208912" cy="769441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 smtClean="0">
                    <a:latin typeface="LM Roman 12" pitchFamily="50" charset="0"/>
                  </a:rPr>
                  <a:t>La suite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est convergente.</a:t>
                </a:r>
                <a:endParaRPr lang="fr-FR" sz="4400" dirty="0">
                  <a:latin typeface="LM Roman 12" pitchFamily="50" charset="0"/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83" y="4869160"/>
                <a:ext cx="8208912" cy="769441"/>
              </a:xfrm>
              <a:prstGeom prst="rect">
                <a:avLst/>
              </a:prstGeom>
              <a:blipFill rotWithShape="1">
                <a:blip r:embed="rId3"/>
                <a:stretch>
                  <a:fillRect t="-13846" b="-346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423959" y="170497"/>
            <a:ext cx="1601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  15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3667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246749" y="836712"/>
                <a:ext cx="8343311" cy="3456384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endParaRPr lang="fr-FR" sz="4400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fr-FR" sz="44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fr-FR" sz="4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fr-FR" sz="4400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fr-FR" sz="4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fr-FR" sz="4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fr-FR" sz="4400" b="0" i="1" smtClean="0">
                              <a:latin typeface="Cambria Math"/>
                            </a:rPr>
                            <m:t>𝑖</m:t>
                          </m:r>
                        </m:e>
                      </m:nary>
                      <m:r>
                        <a:rPr lang="fr-FR" sz="4400" b="0" i="1" smtClean="0">
                          <a:latin typeface="Cambria Math"/>
                        </a:rPr>
                        <m:t>=</m:t>
                      </m:r>
                      <m:r>
                        <a:rPr lang="fr-FR" sz="4400" b="0" i="1" smtClean="0">
                          <a:latin typeface="Cambria Math"/>
                        </a:rPr>
                        <m:t>𝑛</m:t>
                      </m:r>
                      <m:r>
                        <a:rPr lang="fr-FR" sz="4400" b="0" i="1" smtClean="0">
                          <a:latin typeface="Cambria Math"/>
                        </a:rPr>
                        <m:t>(</m:t>
                      </m:r>
                      <m:r>
                        <a:rPr lang="fr-FR" sz="4400" b="0" i="1" smtClean="0">
                          <a:latin typeface="Cambria Math"/>
                        </a:rPr>
                        <m:t>𝑛</m:t>
                      </m:r>
                      <m:r>
                        <a:rPr lang="fr-FR" sz="44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fr-FR" sz="4400" dirty="0">
                  <a:latin typeface="LM Roman 12" pitchFamily="50" charset="0"/>
                </a:endParaRPr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6749" y="836712"/>
                <a:ext cx="8343311" cy="345638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337383" y="4869160"/>
            <a:ext cx="8208912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LM Roman 12" pitchFamily="50" charset="0"/>
              </a:rPr>
              <a:t>Vrai ou Faux ?</a:t>
            </a:r>
            <a:endParaRPr lang="fr-FR" sz="4400" dirty="0">
              <a:latin typeface="LM Roman 12" pitchFamily="50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23959" y="170497"/>
            <a:ext cx="1601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  </a:t>
            </a:r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9314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6749" y="836712"/>
            <a:ext cx="8343311" cy="27363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400" dirty="0" smtClean="0">
                <a:latin typeface="LM Roman 12" pitchFamily="50" charset="0"/>
              </a:rPr>
              <a:t>Une suite à la fois arithmétique et géométrique est nécessairement constante.</a:t>
            </a:r>
            <a:endParaRPr lang="fr-FR" sz="4400" dirty="0">
              <a:latin typeface="LM Roman 12" pitchFamily="50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37383" y="4869160"/>
            <a:ext cx="8208912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LM Roman 12" pitchFamily="50" charset="0"/>
              </a:rPr>
              <a:t>Vrai ou Faux ?</a:t>
            </a:r>
            <a:endParaRPr lang="fr-FR" sz="4400" dirty="0">
              <a:latin typeface="LM Roman 12" pitchFamily="50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23959" y="170497"/>
            <a:ext cx="1601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  17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60974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246749" y="836712"/>
                <a:ext cx="8343311" cy="3456384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fr-FR" sz="4400" dirty="0" smtClean="0">
                    <a:latin typeface="LM Roman 12" pitchFamily="50" charset="0"/>
                  </a:rPr>
                  <a:t>La suite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est définie pour tout entier naturel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par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sz="4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fr-FR" sz="4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fr-FR" sz="44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a deux limites: -1 et 1.</a:t>
                </a:r>
                <a:endParaRPr lang="fr-FR" sz="4400" dirty="0">
                  <a:latin typeface="LM Roman 12" pitchFamily="50" charset="0"/>
                </a:endParaRP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6749" y="836712"/>
                <a:ext cx="8343311" cy="3456384"/>
              </a:xfrm>
              <a:blipFill rotWithShape="1">
                <a:blip r:embed="rId2"/>
                <a:stretch>
                  <a:fillRect t="-3152" r="-284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337383" y="4869160"/>
            <a:ext cx="8208912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LM Roman 12" pitchFamily="50" charset="0"/>
              </a:rPr>
              <a:t>Vrai ou Faux ?</a:t>
            </a:r>
            <a:endParaRPr lang="fr-FR" sz="4400" dirty="0">
              <a:latin typeface="LM Roman 12" pitchFamily="50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23959" y="170497"/>
            <a:ext cx="1601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  18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0067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246749" y="836712"/>
                <a:ext cx="8343311" cy="3240360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:r>
                  <a:rPr lang="fr-FR" sz="4400" dirty="0" smtClean="0">
                    <a:latin typeface="LM Roman 12" pitchFamily="50" charset="0"/>
                  </a:rPr>
                  <a:t>La suite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est définie pour tout entier naturel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par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sz="4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fr-FR" sz="4400" b="0" i="1" smtClean="0">
                        <a:latin typeface="Cambria Math"/>
                      </a:rPr>
                      <m:t>=</m:t>
                    </m:r>
                    <m:r>
                      <a:rPr lang="fr-FR" sz="4400" b="0" i="1" smtClean="0">
                        <a:latin typeface="Cambria Math"/>
                      </a:rPr>
                      <m:t>𝑓</m:t>
                    </m:r>
                    <m:r>
                      <a:rPr lang="fr-FR" sz="4400" b="0" i="1" smtClean="0">
                        <a:latin typeface="Cambria Math"/>
                      </a:rPr>
                      <m:t>(</m:t>
                    </m:r>
                    <m:r>
                      <a:rPr lang="fr-FR" sz="4400" b="0" i="1" smtClean="0">
                        <a:latin typeface="Cambria Math"/>
                      </a:rPr>
                      <m:t>𝑛</m:t>
                    </m:r>
                    <m:r>
                      <a:rPr lang="fr-FR" sz="4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où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 </m:t>
                    </m:r>
                    <m:r>
                      <a:rPr lang="fr-FR" sz="44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est la fonction définie sur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[0;+∞ [ 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par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4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fr-FR" sz="4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1" smtClean="0">
                            <a:latin typeface="Cambria Math"/>
                          </a:rPr>
                          <m:t>3</m:t>
                        </m:r>
                        <m:r>
                          <a:rPr lang="fr-FR" sz="4400" b="0" i="1" smtClean="0">
                            <a:latin typeface="Cambria Math"/>
                          </a:rPr>
                          <m:t>𝑥</m:t>
                        </m:r>
                        <m:r>
                          <a:rPr lang="fr-FR" sz="4400" b="0" i="1" smtClean="0">
                            <a:latin typeface="Cambria Math"/>
                          </a:rPr>
                          <m:t>+2</m:t>
                        </m:r>
                      </m:num>
                      <m:den>
                        <m:r>
                          <a:rPr lang="fr-FR" sz="4400" b="0" i="1" smtClean="0">
                            <a:latin typeface="Cambria Math"/>
                          </a:rPr>
                          <m:t>𝑥</m:t>
                        </m:r>
                        <m:r>
                          <a:rPr lang="fr-FR" sz="4400" b="0" i="1" smtClean="0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.</a:t>
                </a:r>
                <a:endParaRPr lang="fr-FR" sz="4400" dirty="0">
                  <a:latin typeface="LM Roman 12" pitchFamily="50" charset="0"/>
                </a:endParaRP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6749" y="836712"/>
                <a:ext cx="8343311" cy="3240360"/>
              </a:xfrm>
              <a:blipFill rotWithShape="1">
                <a:blip r:embed="rId2"/>
                <a:stretch>
                  <a:fillRect l="-2403" t="-2985" r="-18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323528" y="4437112"/>
                <a:ext cx="8208912" cy="144655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 smtClean="0">
                    <a:latin typeface="LM Roman 12" pitchFamily="50" charset="0"/>
                  </a:rPr>
                  <a:t>La suite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est strictement croissante.</a:t>
                </a:r>
                <a:endParaRPr lang="fr-FR" sz="4400" dirty="0">
                  <a:latin typeface="LM Roman 12" pitchFamily="50" charset="0"/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437112"/>
                <a:ext cx="8208912" cy="1446550"/>
              </a:xfrm>
              <a:prstGeom prst="rect">
                <a:avLst/>
              </a:prstGeom>
              <a:blipFill rotWithShape="1">
                <a:blip r:embed="rId3"/>
                <a:stretch>
                  <a:fillRect t="-7469" b="-182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423959" y="170497"/>
            <a:ext cx="1431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 1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1035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6749" y="836712"/>
            <a:ext cx="8343311" cy="18722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400" dirty="0" smtClean="0">
                <a:latin typeface="LM Roman 12" pitchFamily="50" charset="0"/>
              </a:rPr>
              <a:t>Une suite qui converge vers 0 est nécessairement décroissante.</a:t>
            </a:r>
            <a:endParaRPr lang="fr-FR" sz="4400" dirty="0">
              <a:latin typeface="LM Roman 12" pitchFamily="50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37383" y="4869160"/>
            <a:ext cx="8208912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LM Roman 12" pitchFamily="50" charset="0"/>
              </a:rPr>
              <a:t>Vrai ou Faux ?</a:t>
            </a:r>
            <a:endParaRPr lang="fr-FR" sz="4400" dirty="0">
              <a:latin typeface="LM Roman 12" pitchFamily="50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23959" y="170497"/>
            <a:ext cx="1601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  19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80128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246749" y="836712"/>
                <a:ext cx="8343311" cy="3456384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fr-FR" sz="4400" dirty="0" smtClean="0">
                    <a:latin typeface="LM Roman 12" pitchFamily="50" charset="0"/>
                  </a:rPr>
                  <a:t>Si pour tout entier naturel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,</a:t>
                </a:r>
              </a:p>
              <a:p>
                <a:pPr marL="0" indent="0" algn="ctr">
                  <a:buNone/>
                </a:pPr>
                <a:r>
                  <a:rPr lang="fr-FR" sz="4400" dirty="0" smtClean="0">
                    <a:latin typeface="LM Roman 12" pitchFamily="50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sz="4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fr-FR" sz="4400" b="0" i="1" smtClean="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sz="4400" b="0" i="1" smtClean="0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alors la suite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converge vers 0.</a:t>
                </a:r>
                <a:endParaRPr lang="fr-FR" sz="4400" dirty="0">
                  <a:latin typeface="LM Roman 12" pitchFamily="50" charset="0"/>
                </a:endParaRP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6749" y="836712"/>
                <a:ext cx="8343311" cy="3456384"/>
              </a:xfrm>
              <a:blipFill rotWithShape="1">
                <a:blip r:embed="rId2"/>
                <a:stretch>
                  <a:fillRect t="-31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337383" y="4869160"/>
            <a:ext cx="8208912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LM Roman 12" pitchFamily="50" charset="0"/>
              </a:rPr>
              <a:t>Vrai ou Faux ?</a:t>
            </a:r>
            <a:endParaRPr lang="fr-FR" sz="4400" dirty="0">
              <a:latin typeface="LM Roman 12" pitchFamily="50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23959" y="170497"/>
            <a:ext cx="1601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  20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74187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752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246749" y="836712"/>
                <a:ext cx="8343311" cy="3240360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:r>
                  <a:rPr lang="fr-FR" sz="4400" dirty="0" smtClean="0">
                    <a:latin typeface="LM Roman 12" pitchFamily="50" charset="0"/>
                  </a:rPr>
                  <a:t>La suite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est définie pour tout entier naturel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par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sz="4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fr-FR" sz="4400" b="0" i="1" smtClean="0">
                        <a:latin typeface="Cambria Math"/>
                      </a:rPr>
                      <m:t>=</m:t>
                    </m:r>
                    <m:r>
                      <a:rPr lang="fr-FR" sz="4400" b="0" i="1" smtClean="0">
                        <a:latin typeface="Cambria Math"/>
                      </a:rPr>
                      <m:t>𝑓</m:t>
                    </m:r>
                    <m:r>
                      <a:rPr lang="fr-FR" sz="4400" b="0" i="1" smtClean="0">
                        <a:latin typeface="Cambria Math"/>
                      </a:rPr>
                      <m:t>(</m:t>
                    </m:r>
                    <m:r>
                      <a:rPr lang="fr-FR" sz="4400" b="0" i="1" smtClean="0">
                        <a:latin typeface="Cambria Math"/>
                      </a:rPr>
                      <m:t>𝑛</m:t>
                    </m:r>
                    <m:r>
                      <a:rPr lang="fr-FR" sz="4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où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 </m:t>
                    </m:r>
                    <m:r>
                      <a:rPr lang="fr-FR" sz="44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est la fonction définie sur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[0;+∞[ 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par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4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fr-FR" sz="4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1" smtClean="0">
                            <a:latin typeface="Cambria Math"/>
                          </a:rPr>
                          <m:t>3</m:t>
                        </m:r>
                        <m:r>
                          <a:rPr lang="fr-FR" sz="4400" b="0" i="1" smtClean="0">
                            <a:latin typeface="Cambria Math"/>
                          </a:rPr>
                          <m:t>𝑥</m:t>
                        </m:r>
                        <m:r>
                          <a:rPr lang="fr-FR" sz="4400" b="0" i="1" smtClean="0">
                            <a:latin typeface="Cambria Math"/>
                          </a:rPr>
                          <m:t>+2</m:t>
                        </m:r>
                      </m:num>
                      <m:den>
                        <m:r>
                          <a:rPr lang="fr-FR" sz="4400" b="0" i="1" smtClean="0">
                            <a:latin typeface="Cambria Math"/>
                          </a:rPr>
                          <m:t>𝑥</m:t>
                        </m:r>
                        <m:r>
                          <a:rPr lang="fr-FR" sz="4400" b="0" i="1" smtClean="0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.</a:t>
                </a:r>
                <a:endParaRPr lang="fr-FR" sz="4400" dirty="0">
                  <a:latin typeface="LM Roman 12" pitchFamily="50" charset="0"/>
                </a:endParaRP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6749" y="836712"/>
                <a:ext cx="8343311" cy="3240360"/>
              </a:xfrm>
              <a:blipFill rotWithShape="1">
                <a:blip r:embed="rId2"/>
                <a:stretch>
                  <a:fillRect l="-2403" t="-2985" r="-18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323528" y="4437112"/>
                <a:ext cx="8208912" cy="144655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 smtClean="0">
                    <a:latin typeface="LM Roman 12" pitchFamily="50" charset="0"/>
                  </a:rPr>
                  <a:t>Pour tout naturel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sz="4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est positif.</a:t>
                </a:r>
                <a:endParaRPr lang="fr-FR" sz="4400" dirty="0">
                  <a:latin typeface="LM Roman 12" pitchFamily="50" charset="0"/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437112"/>
                <a:ext cx="8208912" cy="1446550"/>
              </a:xfrm>
              <a:prstGeom prst="rect">
                <a:avLst/>
              </a:prstGeom>
              <a:blipFill rotWithShape="1">
                <a:blip r:embed="rId3"/>
                <a:stretch>
                  <a:fillRect t="-7469" b="-182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423959" y="170497"/>
            <a:ext cx="1431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 2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0227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246749" y="836712"/>
                <a:ext cx="8343311" cy="3240360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:r>
                  <a:rPr lang="fr-FR" sz="4400" dirty="0" smtClean="0">
                    <a:latin typeface="LM Roman 12" pitchFamily="50" charset="0"/>
                  </a:rPr>
                  <a:t>La suite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est définie pour tout entier naturel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par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sz="4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fr-FR" sz="4400" b="0" i="1" smtClean="0">
                        <a:latin typeface="Cambria Math"/>
                      </a:rPr>
                      <m:t>=</m:t>
                    </m:r>
                    <m:r>
                      <a:rPr lang="fr-FR" sz="4400" b="0" i="1" smtClean="0">
                        <a:latin typeface="Cambria Math"/>
                      </a:rPr>
                      <m:t>𝑓</m:t>
                    </m:r>
                    <m:r>
                      <a:rPr lang="fr-FR" sz="4400" b="0" i="1" smtClean="0">
                        <a:latin typeface="Cambria Math"/>
                      </a:rPr>
                      <m:t>(</m:t>
                    </m:r>
                    <m:r>
                      <a:rPr lang="fr-FR" sz="4400" b="0" i="1" smtClean="0">
                        <a:latin typeface="Cambria Math"/>
                      </a:rPr>
                      <m:t>𝑛</m:t>
                    </m:r>
                    <m:r>
                      <a:rPr lang="fr-FR" sz="4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où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 </m:t>
                    </m:r>
                    <m:r>
                      <a:rPr lang="fr-FR" sz="44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est la fonction définie sur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[0;+∞ [ 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par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4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fr-FR" sz="4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1" smtClean="0">
                            <a:latin typeface="Cambria Math"/>
                          </a:rPr>
                          <m:t>3</m:t>
                        </m:r>
                        <m:r>
                          <a:rPr lang="fr-FR" sz="4400" b="0" i="1" smtClean="0">
                            <a:latin typeface="Cambria Math"/>
                          </a:rPr>
                          <m:t>𝑥</m:t>
                        </m:r>
                        <m:r>
                          <a:rPr lang="fr-FR" sz="4400" b="0" i="1" smtClean="0">
                            <a:latin typeface="Cambria Math"/>
                          </a:rPr>
                          <m:t>+2</m:t>
                        </m:r>
                      </m:num>
                      <m:den>
                        <m:r>
                          <a:rPr lang="fr-FR" sz="4400" b="0" i="1" smtClean="0">
                            <a:latin typeface="Cambria Math"/>
                          </a:rPr>
                          <m:t>𝑥</m:t>
                        </m:r>
                        <m:r>
                          <a:rPr lang="fr-FR" sz="4400" b="0" i="1" smtClean="0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.</a:t>
                </a:r>
                <a:endParaRPr lang="fr-FR" sz="4400" dirty="0">
                  <a:latin typeface="LM Roman 12" pitchFamily="50" charset="0"/>
                </a:endParaRP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6749" y="836712"/>
                <a:ext cx="8343311" cy="3240360"/>
              </a:xfrm>
              <a:blipFill rotWithShape="1">
                <a:blip r:embed="rId2"/>
                <a:stretch>
                  <a:fillRect l="-2403" t="-2985" r="-18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323528" y="4437112"/>
                <a:ext cx="8208912" cy="769441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 smtClean="0">
                    <a:latin typeface="LM Roman 12" pitchFamily="50" charset="0"/>
                  </a:rPr>
                  <a:t>La suite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est arithmétique.</a:t>
                </a:r>
                <a:endParaRPr lang="fr-FR" sz="4400" dirty="0">
                  <a:latin typeface="LM Roman 12" pitchFamily="50" charset="0"/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437112"/>
                <a:ext cx="8208912" cy="769441"/>
              </a:xfrm>
              <a:prstGeom prst="rect">
                <a:avLst/>
              </a:prstGeom>
              <a:blipFill rotWithShape="1">
                <a:blip r:embed="rId3"/>
                <a:stretch>
                  <a:fillRect t="-13846" b="-346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423959" y="170497"/>
            <a:ext cx="14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  3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9678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246749" y="836712"/>
                <a:ext cx="8343311" cy="3240360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:r>
                  <a:rPr lang="fr-FR" sz="4400" dirty="0" smtClean="0">
                    <a:latin typeface="LM Roman 12" pitchFamily="50" charset="0"/>
                  </a:rPr>
                  <a:t>La suite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est définie pour tout entier naturel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par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sz="4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fr-FR" sz="4400" b="0" i="1" smtClean="0">
                        <a:latin typeface="Cambria Math"/>
                      </a:rPr>
                      <m:t>=</m:t>
                    </m:r>
                    <m:r>
                      <a:rPr lang="fr-FR" sz="4400" b="0" i="1" smtClean="0">
                        <a:latin typeface="Cambria Math"/>
                      </a:rPr>
                      <m:t>𝑓</m:t>
                    </m:r>
                    <m:r>
                      <a:rPr lang="fr-FR" sz="4400" b="0" i="1" smtClean="0">
                        <a:latin typeface="Cambria Math"/>
                      </a:rPr>
                      <m:t>(</m:t>
                    </m:r>
                    <m:r>
                      <a:rPr lang="fr-FR" sz="4400" b="0" i="1" smtClean="0">
                        <a:latin typeface="Cambria Math"/>
                      </a:rPr>
                      <m:t>𝑛</m:t>
                    </m:r>
                    <m:r>
                      <a:rPr lang="fr-FR" sz="4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où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 </m:t>
                    </m:r>
                    <m:r>
                      <a:rPr lang="fr-FR" sz="44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est la fonction définie sur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[0;+∞ [ 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par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4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fr-FR" sz="4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1" smtClean="0">
                            <a:latin typeface="Cambria Math"/>
                          </a:rPr>
                          <m:t>3</m:t>
                        </m:r>
                        <m:r>
                          <a:rPr lang="fr-FR" sz="4400" b="0" i="1" smtClean="0">
                            <a:latin typeface="Cambria Math"/>
                          </a:rPr>
                          <m:t>𝑥</m:t>
                        </m:r>
                        <m:r>
                          <a:rPr lang="fr-FR" sz="4400" b="0" i="1" smtClean="0">
                            <a:latin typeface="Cambria Math"/>
                          </a:rPr>
                          <m:t>+2</m:t>
                        </m:r>
                      </m:num>
                      <m:den>
                        <m:r>
                          <a:rPr lang="fr-FR" sz="4400" b="0" i="1" smtClean="0">
                            <a:latin typeface="Cambria Math"/>
                          </a:rPr>
                          <m:t>𝑥</m:t>
                        </m:r>
                        <m:r>
                          <a:rPr lang="fr-FR" sz="4400" b="0" i="1" smtClean="0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.</a:t>
                </a:r>
                <a:endParaRPr lang="fr-FR" sz="4400" dirty="0">
                  <a:latin typeface="LM Roman 12" pitchFamily="50" charset="0"/>
                </a:endParaRP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6749" y="836712"/>
                <a:ext cx="8343311" cy="3240360"/>
              </a:xfrm>
              <a:blipFill rotWithShape="1">
                <a:blip r:embed="rId2"/>
                <a:stretch>
                  <a:fillRect l="-2403" t="-2985" r="-18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323528" y="4437112"/>
                <a:ext cx="8208912" cy="144655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 smtClean="0">
                    <a:latin typeface="LM Roman 12" pitchFamily="50" charset="0"/>
                  </a:rPr>
                  <a:t>La suite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est convergente vers 3.</a:t>
                </a:r>
                <a:endParaRPr lang="fr-FR" sz="4400" dirty="0">
                  <a:latin typeface="LM Roman 12" pitchFamily="50" charset="0"/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437112"/>
                <a:ext cx="8208912" cy="1446550"/>
              </a:xfrm>
              <a:prstGeom prst="rect">
                <a:avLst/>
              </a:prstGeom>
              <a:blipFill rotWithShape="1">
                <a:blip r:embed="rId3"/>
                <a:stretch>
                  <a:fillRect t="-7469" b="-182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423959" y="170497"/>
            <a:ext cx="14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  4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2425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246749" y="836712"/>
                <a:ext cx="8343311" cy="3240360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fr-FR" sz="4400" dirty="0" smtClean="0">
                    <a:latin typeface="LM Roman 12" pitchFamily="50" charset="0"/>
                  </a:rPr>
                  <a:t>La suite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est définie pour tout entier naturel non nul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par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sz="4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fr-FR" sz="4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sz="4400" b="0" i="1" smtClean="0"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fr-FR" sz="44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r-FR" sz="44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fr-FR" sz="44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44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fr-FR" sz="44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.</a:t>
                </a:r>
                <a:endParaRPr lang="fr-FR" sz="4400" dirty="0">
                  <a:latin typeface="LM Roman 12" pitchFamily="50" charset="0"/>
                </a:endParaRP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6749" y="836712"/>
                <a:ext cx="8343311" cy="3240360"/>
              </a:xfrm>
              <a:blipFill rotWithShape="1">
                <a:blip r:embed="rId2"/>
                <a:stretch>
                  <a:fillRect l="-1165" t="-3358" r="-335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323528" y="4437112"/>
                <a:ext cx="8208912" cy="769441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 smtClean="0">
                    <a:latin typeface="LM Roman 12" pitchFamily="50" charset="0"/>
                  </a:rPr>
                  <a:t>La suite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est décroissante.</a:t>
                </a:r>
                <a:endParaRPr lang="fr-FR" sz="4400" dirty="0">
                  <a:latin typeface="LM Roman 12" pitchFamily="50" charset="0"/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437112"/>
                <a:ext cx="8208912" cy="769441"/>
              </a:xfrm>
              <a:prstGeom prst="rect">
                <a:avLst/>
              </a:prstGeom>
              <a:blipFill rotWithShape="1">
                <a:blip r:embed="rId3"/>
                <a:stretch>
                  <a:fillRect t="-13846" b="-346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423959" y="170497"/>
            <a:ext cx="14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  5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6817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246749" y="836712"/>
                <a:ext cx="8343311" cy="3240360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fr-FR" sz="4400" dirty="0" smtClean="0">
                    <a:latin typeface="LM Roman 12" pitchFamily="50" charset="0"/>
                  </a:rPr>
                  <a:t>La suite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est définie pour tout entier naturel non nul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par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sz="4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fr-FR" sz="4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sz="4400" b="0" i="1" smtClean="0"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fr-FR" sz="44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r-FR" sz="44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fr-FR" sz="44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44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fr-FR" sz="44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.</a:t>
                </a:r>
                <a:endParaRPr lang="fr-FR" sz="4400" dirty="0">
                  <a:latin typeface="LM Roman 12" pitchFamily="50" charset="0"/>
                </a:endParaRP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6749" y="836712"/>
                <a:ext cx="8343311" cy="3240360"/>
              </a:xfrm>
              <a:blipFill rotWithShape="1">
                <a:blip r:embed="rId2"/>
                <a:stretch>
                  <a:fillRect l="-1165" t="-3358" r="-335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323528" y="4437112"/>
                <a:ext cx="8208912" cy="769441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 smtClean="0">
                    <a:latin typeface="LM Roman 12" pitchFamily="50" charset="0"/>
                  </a:rPr>
                  <a:t>La suite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est géométrique.</a:t>
                </a:r>
                <a:endParaRPr lang="fr-FR" sz="4400" dirty="0">
                  <a:latin typeface="LM Roman 12" pitchFamily="50" charset="0"/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437112"/>
                <a:ext cx="8208912" cy="769441"/>
              </a:xfrm>
              <a:prstGeom prst="rect">
                <a:avLst/>
              </a:prstGeom>
              <a:blipFill rotWithShape="1">
                <a:blip r:embed="rId3"/>
                <a:stretch>
                  <a:fillRect t="-13846" b="-346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423959" y="170497"/>
            <a:ext cx="14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  6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9292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246749" y="836712"/>
                <a:ext cx="8343311" cy="3240360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fr-FR" sz="4400" dirty="0" smtClean="0">
                    <a:latin typeface="LM Roman 12" pitchFamily="50" charset="0"/>
                  </a:rPr>
                  <a:t>La suite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est définie pour tout entier naturel non nul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par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sz="4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fr-FR" sz="4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sz="4400" b="0" i="1" smtClean="0"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fr-FR" sz="44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r-FR" sz="44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fr-FR" sz="44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44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fr-FR" sz="44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.</a:t>
                </a:r>
                <a:endParaRPr lang="fr-FR" sz="4400" dirty="0">
                  <a:latin typeface="LM Roman 12" pitchFamily="50" charset="0"/>
                </a:endParaRP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6749" y="836712"/>
                <a:ext cx="8343311" cy="3240360"/>
              </a:xfrm>
              <a:blipFill rotWithShape="1">
                <a:blip r:embed="rId2"/>
                <a:stretch>
                  <a:fillRect l="-1165" t="-3358" r="-335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323528" y="4437112"/>
                <a:ext cx="8208912" cy="144655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 smtClean="0">
                    <a:latin typeface="LM Roman 12" pitchFamily="50" charset="0"/>
                  </a:rPr>
                  <a:t>La suite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est convergente vers 0.</a:t>
                </a:r>
                <a:endParaRPr lang="fr-FR" sz="4400" dirty="0">
                  <a:latin typeface="LM Roman 12" pitchFamily="50" charset="0"/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437112"/>
                <a:ext cx="8208912" cy="1446550"/>
              </a:xfrm>
              <a:prstGeom prst="rect">
                <a:avLst/>
              </a:prstGeom>
              <a:blipFill rotWithShape="1">
                <a:blip r:embed="rId3"/>
                <a:stretch>
                  <a:fillRect t="-7469" b="-182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423959" y="170497"/>
            <a:ext cx="14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  7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5018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246749" y="836712"/>
                <a:ext cx="8343311" cy="3240360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fr-FR" sz="4400" dirty="0" smtClean="0">
                    <a:latin typeface="LM Roman 12" pitchFamily="50" charset="0"/>
                  </a:rPr>
                  <a:t>La suite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est définie par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sz="44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fr-FR" sz="4400" b="0" i="1" smtClean="0">
                        <a:latin typeface="Cambria Math"/>
                      </a:rPr>
                      <m:t>=2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et pour tout entier naturel non nul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par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sz="4400" b="0" i="1" smtClean="0">
                            <a:latin typeface="Cambria Math"/>
                          </a:rPr>
                          <m:t>𝑛</m:t>
                        </m:r>
                        <m:r>
                          <a:rPr lang="fr-FR" sz="440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fr-FR" sz="4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fr-FR" sz="4400" b="0" i="1" smtClean="0">
                            <a:latin typeface="Cambria Math"/>
                          </a:rPr>
                          <m:t>+2 </m:t>
                        </m:r>
                      </m:num>
                      <m:den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fr-FR" sz="4400" b="0" i="1" smtClean="0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.</a:t>
                </a:r>
                <a:endParaRPr lang="fr-FR" sz="4400" dirty="0">
                  <a:latin typeface="LM Roman 12" pitchFamily="50" charset="0"/>
                </a:endParaRP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6749" y="836712"/>
                <a:ext cx="8343311" cy="3240360"/>
              </a:xfrm>
              <a:blipFill rotWithShape="1">
                <a:blip r:embed="rId2"/>
                <a:stretch>
                  <a:fillRect t="-3358" r="-488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323528" y="4437112"/>
                <a:ext cx="8208912" cy="144655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 smtClean="0">
                    <a:latin typeface="LM Roman 12" pitchFamily="50" charset="0"/>
                  </a:rPr>
                  <a:t>La suite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4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4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4400" dirty="0" smtClean="0">
                    <a:latin typeface="LM Roman 12" pitchFamily="50" charset="0"/>
                  </a:rPr>
                  <a:t> est strictement croissante.</a:t>
                </a:r>
                <a:endParaRPr lang="fr-FR" sz="4400" dirty="0">
                  <a:latin typeface="LM Roman 12" pitchFamily="50" charset="0"/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437112"/>
                <a:ext cx="8208912" cy="1446550"/>
              </a:xfrm>
              <a:prstGeom prst="rect">
                <a:avLst/>
              </a:prstGeom>
              <a:blipFill rotWithShape="1">
                <a:blip r:embed="rId3"/>
                <a:stretch>
                  <a:fillRect t="-7469" b="-182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423959" y="170497"/>
            <a:ext cx="14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  8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34620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1040</Words>
  <Application>Microsoft Office PowerPoint</Application>
  <PresentationFormat>Affichage à l'écran (4:3)</PresentationFormat>
  <Paragraphs>64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Vrai-Faux sur les suites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Vrai-Faux sur les suites</dc:title>
  <dc:creator>Olivier</dc:creator>
  <cp:lastModifiedBy>Olivier</cp:lastModifiedBy>
  <cp:revision>8</cp:revision>
  <dcterms:created xsi:type="dcterms:W3CDTF">2014-06-13T10:16:24Z</dcterms:created>
  <dcterms:modified xsi:type="dcterms:W3CDTF">2014-06-14T08:26:35Z</dcterms:modified>
</cp:coreProperties>
</file>